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sldIdLst>
    <p:sldId id="284" r:id="rId2"/>
    <p:sldId id="273" r:id="rId3"/>
    <p:sldId id="262" r:id="rId4"/>
    <p:sldId id="257" r:id="rId5"/>
    <p:sldId id="258" r:id="rId6"/>
    <p:sldId id="259" r:id="rId7"/>
    <p:sldId id="261" r:id="rId8"/>
    <p:sldId id="260" r:id="rId9"/>
    <p:sldId id="274" r:id="rId10"/>
    <p:sldId id="263" r:id="rId11"/>
    <p:sldId id="267" r:id="rId12"/>
    <p:sldId id="275" r:id="rId13"/>
    <p:sldId id="264" r:id="rId14"/>
    <p:sldId id="276" r:id="rId15"/>
    <p:sldId id="265" r:id="rId16"/>
    <p:sldId id="277" r:id="rId17"/>
    <p:sldId id="266" r:id="rId18"/>
    <p:sldId id="278" r:id="rId19"/>
    <p:sldId id="268" r:id="rId20"/>
    <p:sldId id="279" r:id="rId21"/>
    <p:sldId id="269" r:id="rId22"/>
    <p:sldId id="270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6" autoAdjust="0"/>
    <p:restoredTop sz="93147"/>
  </p:normalViewPr>
  <p:slideViewPr>
    <p:cSldViewPr>
      <p:cViewPr varScale="1">
        <p:scale>
          <a:sx n="60" d="100"/>
          <a:sy n="60" d="100"/>
        </p:scale>
        <p:origin x="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27F5-1396-42E7-9C8E-1846FA74D04C}" type="datetimeFigureOut">
              <a:rPr lang="en-US" smtClean="0"/>
              <a:pPr/>
              <a:t>5/9/16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98017-19CB-462C-A98D-A8616CD348E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6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D9E222-23ED-437C-AB60-D481B0409995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02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29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63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717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243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971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307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34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451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549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9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675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63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933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312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74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229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251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0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593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3829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26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38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070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57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98017-19CB-462C-A98D-A8616CD348E3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76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0F6D-A81F-4EAB-9452-E5420AFF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2DBDD-EC84-4CF6-9EB9-E4BC0EF63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31F5D-FFEA-4551-9FB8-2FC2BABB6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BE64-3A17-4F5C-AAB4-896094BBE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8976B-A187-4A06-A2E6-99029FFEB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5489-A674-490F-8FEF-0E3F44E61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EF6A-CA11-4368-8131-2F2DBF649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113B2-8575-4793-AC90-E297619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F2DB3-A4CE-4F34-B45D-32279384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A90C5-AB87-4BA7-BB84-FA030FE51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2A93-CCB2-4837-B2CF-F2C2D58C5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86E139-E820-4D0C-95A3-581846BE9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circuit-construction-kit-dc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dce11704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514600"/>
            <a:ext cx="6143636" cy="864096"/>
          </a:xfrm>
        </p:spPr>
        <p:txBody>
          <a:bodyPr>
            <a:normAutofit/>
          </a:bodyPr>
          <a:lstStyle/>
          <a:p>
            <a:pPr algn="ctr"/>
            <a:r>
              <a:rPr lang="en-CA" sz="3800" dirty="0" smtClean="0">
                <a:solidFill>
                  <a:schemeClr val="bg1"/>
                </a:solidFill>
                <a:effectLst/>
              </a:rPr>
              <a:t>Electric Circuits Online Lab</a:t>
            </a:r>
            <a:endParaRPr lang="en-CA" sz="3800" dirty="0">
              <a:solidFill>
                <a:schemeClr val="bg1"/>
              </a:solidFill>
              <a:effectLst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3506"/>
            <a:ext cx="3031747" cy="177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 descr="http://www.eng.cam.ac.uk/DesignOffice/mdp/electric_web/DC/0003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869160"/>
            <a:ext cx="3408412" cy="1727017"/>
          </a:xfrm>
          <a:prstGeom prst="rect">
            <a:avLst/>
          </a:prstGeom>
          <a:noFill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2736" y="332656"/>
            <a:ext cx="2585448" cy="170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32656"/>
            <a:ext cx="256417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5" name="Picture 13" descr="http://upload.wikimedia.org/wikipedia/commons/thumb/4/4b/Lightning3.jpg/220px-Lightning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348880"/>
            <a:ext cx="2664296" cy="2252542"/>
          </a:xfrm>
          <a:prstGeom prst="rect">
            <a:avLst/>
          </a:prstGeom>
          <a:noFill/>
        </p:spPr>
      </p:pic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4643446"/>
            <a:ext cx="1325867" cy="198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14942" y="3503235"/>
            <a:ext cx="39290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Building circuits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Measuring Voltage (V)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Measuring Current (I)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Calculating Resistance (R)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Determine the effect of changing V, I and R on bulb brightness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100" dirty="0" smtClean="0">
                <a:solidFill>
                  <a:srgbClr val="FFFF00"/>
                </a:solidFill>
              </a:rPr>
              <a:t>Calculation practice</a:t>
            </a:r>
          </a:p>
          <a:p>
            <a:pPr marL="342900" indent="-342900">
              <a:buFont typeface="+mj-lt"/>
              <a:buAutoNum type="arabicPeriod"/>
            </a:pPr>
            <a:endParaRPr lang="en-CA" sz="2200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CA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Activity 6 –</a:t>
            </a:r>
          </a:p>
          <a:p>
            <a:pPr eaLnBrk="1" hangingPunct="1">
              <a:buFontTx/>
              <a:buNone/>
            </a:pPr>
            <a:r>
              <a:rPr lang="en-US" sz="2000" smtClean="0"/>
              <a:t>Using what you learned in activities 4 and 5, create circuits to complete the chart below.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To verify Ohm’s Law, make sure the measured current matches the current calculated based on the given resistance and voltage. 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3380" name="Group 68"/>
          <p:cNvGraphicFramePr>
            <a:graphicFrameLocks noGrp="1"/>
          </p:cNvGraphicFramePr>
          <p:nvPr>
            <p:ph sz="half" idx="4294967295"/>
          </p:nvPr>
        </p:nvGraphicFramePr>
        <p:xfrm>
          <a:off x="468313" y="3644900"/>
          <a:ext cx="8291512" cy="3017520"/>
        </p:xfrm>
        <a:graphic>
          <a:graphicData uri="http://schemas.openxmlformats.org/drawingml/2006/table">
            <a:tbl>
              <a:tblPr/>
              <a:tblGrid>
                <a:gridCol w="2073275"/>
                <a:gridCol w="2073275"/>
                <a:gridCol w="2071687"/>
                <a:gridCol w="2073275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Measured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Ohm’s Law Verified (Calculate the current)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Activity 7 – Exploring Series Circuits</a:t>
            </a:r>
          </a:p>
          <a:p>
            <a:pPr eaLnBrk="1" hangingPunct="1">
              <a:buFontTx/>
              <a:buNone/>
            </a:pPr>
            <a:r>
              <a:rPr lang="en-US" sz="2000" smtClean="0"/>
              <a:t>Using the simulator create a circuit that has a switch, a battery and two light bulbs in series.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Use the default values for the battery voltage and for the light bulb resistance.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b="1" smtClean="0"/>
              <a:t>Complete the chart on the following slide for the following: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- Measure the current through the light bulbs.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- Measure the voltage across the individual bulbs.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- Make an observation of the brightness of the bulbs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Create a circuit with three light bulbs in series and repeat the above measurements.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Finally, disconnect one of the light bulbs, what affect does that have on the other bulbs?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7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88" y="4714875"/>
          <a:ext cx="7358116" cy="1714512"/>
        </p:xfrm>
        <a:graphic>
          <a:graphicData uri="http://schemas.openxmlformats.org/drawingml/2006/table">
            <a:tbl>
              <a:tblPr/>
              <a:tblGrid>
                <a:gridCol w="1839529"/>
                <a:gridCol w="1839529"/>
                <a:gridCol w="1839529"/>
                <a:gridCol w="1839529"/>
              </a:tblGrid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Current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Voltage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Brightness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Battery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1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Light bulb 2</a:t>
                      </a: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88" y="2071688"/>
          <a:ext cx="7286680" cy="1928825"/>
        </p:xfrm>
        <a:graphic>
          <a:graphicData uri="http://schemas.openxmlformats.org/drawingml/2006/table">
            <a:tbl>
              <a:tblPr/>
              <a:tblGrid>
                <a:gridCol w="1821670"/>
                <a:gridCol w="1821670"/>
                <a:gridCol w="1821670"/>
                <a:gridCol w="1821670"/>
              </a:tblGrid>
              <a:tr h="3857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Current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Voltage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Brightness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Battery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1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2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Light bulb 3</a:t>
                      </a: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74" name="Rectangle 1"/>
          <p:cNvSpPr>
            <a:spLocks noChangeArrowheads="1"/>
          </p:cNvSpPr>
          <p:nvPr/>
        </p:nvSpPr>
        <p:spPr bwMode="auto">
          <a:xfrm>
            <a:off x="1187450" y="1601788"/>
            <a:ext cx="6013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ea typeface="Times New Roman" pitchFamily="18" charset="0"/>
                <a:cs typeface="Arial" charset="0"/>
              </a:rPr>
              <a:t>Series Circuit with Two Light Bulbs in Simulator</a:t>
            </a:r>
            <a:endParaRPr lang="en-CA" sz="2000">
              <a:ea typeface="Times New Roman" pitchFamily="18" charset="0"/>
              <a:cs typeface="Arial" charset="0"/>
            </a:endParaRPr>
          </a:p>
        </p:txBody>
      </p:sp>
      <p:sp>
        <p:nvSpPr>
          <p:cNvPr id="13375" name="Rectangle 6"/>
          <p:cNvSpPr>
            <a:spLocks noChangeArrowheads="1"/>
          </p:cNvSpPr>
          <p:nvPr/>
        </p:nvSpPr>
        <p:spPr bwMode="auto">
          <a:xfrm>
            <a:off x="1285875" y="4143375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ea typeface="Times New Roman" pitchFamily="18" charset="0"/>
                <a:cs typeface="Arial" charset="0"/>
              </a:rPr>
              <a:t>Series Circuit with Three Light Bulbs in Simulator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Activity 8 – Exploring Parallel Circuits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Create a circuit with a battery, a switch and two light bulbs in parallel.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Use the default setting for the voltage of the battery and the resistance of the bulbs.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All answers should be placed in the chart on the following slide: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Measure the current through each of the light bulbs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Measure the current provided by the battery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Measure the voltage across the light bulbs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Make an observation of the brightness of each light bulb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Create a circuit with three light bulbs in parallel and repeat the observations.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Now disconnect on of the light bulbs. How does this affect the other bulbs?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8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38" y="2357438"/>
          <a:ext cx="7715304" cy="1500196"/>
        </p:xfrm>
        <a:graphic>
          <a:graphicData uri="http://schemas.openxmlformats.org/drawingml/2006/table">
            <a:tbl>
              <a:tblPr/>
              <a:tblGrid>
                <a:gridCol w="1928826"/>
                <a:gridCol w="1928826"/>
                <a:gridCol w="1928826"/>
                <a:gridCol w="1928826"/>
              </a:tblGrid>
              <a:tr h="3750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Current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Voltage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Brightness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Battery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Arial"/>
                        </a:rPr>
                        <a:t>Light bulb 1</a:t>
                      </a: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2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90" name="Rectangle 1"/>
          <p:cNvSpPr>
            <a:spLocks noChangeArrowheads="1"/>
          </p:cNvSpPr>
          <p:nvPr/>
        </p:nvSpPr>
        <p:spPr bwMode="auto">
          <a:xfrm>
            <a:off x="1495425" y="1743075"/>
            <a:ext cx="6153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ea typeface="Times New Roman" pitchFamily="18" charset="0"/>
                <a:cs typeface="Arial" charset="0"/>
              </a:rPr>
              <a:t>Parallel Circuit with Two Light Bulbs in Simulator</a:t>
            </a:r>
            <a:endParaRPr lang="en-US" sz="20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5000625"/>
          <a:ext cx="7786744" cy="1524000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30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Current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Voltage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Brightness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Battery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1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2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Light bulb 3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23" name="Rectangle 2"/>
          <p:cNvSpPr>
            <a:spLocks noChangeArrowheads="1"/>
          </p:cNvSpPr>
          <p:nvPr/>
        </p:nvSpPr>
        <p:spPr bwMode="auto">
          <a:xfrm>
            <a:off x="1392238" y="4457700"/>
            <a:ext cx="635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ea typeface="Times New Roman" pitchFamily="18" charset="0"/>
                <a:cs typeface="Arial" charset="0"/>
              </a:rPr>
              <a:t>Parallel Circuit with Three Light Bulbs in Simulator</a:t>
            </a:r>
            <a:endParaRPr lang="en-US" sz="20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Activity 9 – Solving Series and Parallel Circuits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All answers are to be included on the chart on the following slide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Solve the circuits you created in activities 7 and 8. Compare the measured current and voltage to the current and voltage predicted mathematically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Create the circuits below.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Circuit 1 – Two light bulbs in series. The first light bulb has a resistance of 10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 and the second bulb has a resistance of 25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charset="0"/>
              </a:rPr>
              <a:t>Circuit 2 – The same light bulbs above in parallel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charset="0"/>
              </a:rPr>
              <a:t>Circuit 3 – Three light bulbs (10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, 15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 and 20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) in series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charset="0"/>
              </a:rPr>
              <a:t>Circuit 4 – The same three light bulbs in parallel</a:t>
            </a:r>
            <a:endParaRPr lang="el-GR" sz="2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 smtClean="0"/>
              <a:t>Activity 9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63" y="1103313"/>
          <a:ext cx="7000875" cy="5611178"/>
        </p:xfrm>
        <a:graphic>
          <a:graphicData uri="http://schemas.openxmlformats.org/drawingml/2006/table">
            <a:tbl>
              <a:tblPr/>
              <a:tblGrid>
                <a:gridCol w="298450"/>
                <a:gridCol w="2365375"/>
                <a:gridCol w="1038225"/>
                <a:gridCol w="1125538"/>
                <a:gridCol w="2173287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#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Description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Voltage measured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Current Measured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Voltage/Current calculated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 light bulbs in series. The first light bulb has a resistance of 10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Ω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(R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)and the second bulb has a resistance of 25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Ω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(R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I= 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I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I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The same light bulbs above in parallel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Three light bulbs (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Ω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Ω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and 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Ω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 in series.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I= 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I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I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I R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The same three light bulbs in parallel</a:t>
                      </a: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/ R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/ R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V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/ R</a:t>
                      </a:r>
                      <a:r>
                        <a:rPr kumimoji="0" lang="en-CA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4750" marR="54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Activity 10 – Power and Energy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All answers are to be written in the chart on the following slide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Create a circuit with a battery, a switch and two light bulbs in parallel.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Measure the voltage across the battery and the current through the battery.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Determine the power used by the circuit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Measure the voltage across the light bulbs and the current through the light bulbs and determine the power used by each bulb.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Repeat the above measurements and calculations for a series circuit with two light bulbs.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0063" y="71438"/>
            <a:ext cx="8229600" cy="1143000"/>
          </a:xfrm>
        </p:spPr>
        <p:txBody>
          <a:bodyPr/>
          <a:lstStyle/>
          <a:p>
            <a:r>
              <a:rPr lang="en-US" smtClean="0"/>
              <a:t>Activity 10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157288"/>
          <a:ext cx="7286677" cy="5486400"/>
        </p:xfrm>
        <a:graphic>
          <a:graphicData uri="http://schemas.openxmlformats.org/drawingml/2006/table">
            <a:tbl>
              <a:tblPr/>
              <a:tblGrid>
                <a:gridCol w="1519230"/>
                <a:gridCol w="1266025"/>
                <a:gridCol w="1186899"/>
                <a:gridCol w="3314523"/>
              </a:tblGrid>
              <a:tr h="333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Voltage measured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Current Measured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"/>
                          <a:ea typeface="Times New Roman"/>
                          <a:cs typeface="Times New Roman"/>
                        </a:rPr>
                        <a:t>Power calculated (P=IV)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Two light bulbs in parallel 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1,2 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= I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V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 I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V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Two light bulbs in series.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1,2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Three light bulbs in series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1,2,3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200" baseline="-2500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Three light bulbs in parallel</a:t>
                      </a:r>
                      <a:endParaRPr lang="en-C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CA" sz="1200" baseline="-2500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CA" sz="120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CA" sz="1200" baseline="-25000" dirty="0">
                          <a:latin typeface="Arial"/>
                          <a:ea typeface="Times New Roman"/>
                          <a:cs typeface="Times New Roman"/>
                        </a:rPr>
                        <a:t>1,2,3</a:t>
                      </a:r>
                      <a:r>
                        <a:rPr lang="en-CA" sz="1200" dirty="0"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200" baseline="-25000" dirty="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Arial"/>
                        </a:rPr>
                        <a:t>=</a:t>
                      </a:r>
                      <a:endParaRPr lang="en-C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Activity 11 – Wiring Batteries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Answers should be included in the chart on the following slide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Create a circuit that has two batteries in series, a switch and a light bulb. Use default setting for all devices.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Measure the current through the batteries as well as the voltage across the batteries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Make an observation of the brightness of the bulb.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Measure the voltage across just one battery. Use this voltage to determine the power being used by that battery.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Repeat the above observations for a circuit with the two batteries in parallel.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Circuits Simulator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on the picture below</a:t>
            </a:r>
          </a:p>
          <a:p>
            <a:pPr eaLnBrk="1" hangingPunct="1"/>
            <a:r>
              <a:rPr lang="en-US" smtClean="0"/>
              <a:t>Click on "Run Now"</a:t>
            </a:r>
          </a:p>
        </p:txBody>
      </p:sp>
      <p:pic>
        <p:nvPicPr>
          <p:cNvPr id="3076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000375"/>
            <a:ext cx="4837113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11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072494" cy="5124456"/>
        </p:xfrm>
        <a:graphic>
          <a:graphicData uri="http://schemas.openxmlformats.org/drawingml/2006/table">
            <a:tbl>
              <a:tblPr/>
              <a:tblGrid>
                <a:gridCol w="2559571"/>
                <a:gridCol w="2849438"/>
                <a:gridCol w="2663485"/>
              </a:tblGrid>
              <a:tr h="571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Two batteries in Parallel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Two batteries in Series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Voltage of 2 batteries: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Current of 2 batteries: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Brightness of bulb: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Voltage for </a:t>
                      </a: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one</a:t>
                      </a: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 battery: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Power for </a:t>
                      </a: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one</a:t>
                      </a:r>
                      <a:r>
                        <a:rPr lang="en-US" sz="2000">
                          <a:latin typeface="Arial"/>
                          <a:ea typeface="Times New Roman"/>
                          <a:cs typeface="Arial"/>
                        </a:rPr>
                        <a:t> battery: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Fill in the following chart which looks at the advantages, disadvantages and practical applications of each.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2714625"/>
          <a:ext cx="7929619" cy="3429025"/>
        </p:xfrm>
        <a:graphic>
          <a:graphicData uri="http://schemas.openxmlformats.org/drawingml/2006/table">
            <a:tbl>
              <a:tblPr/>
              <a:tblGrid>
                <a:gridCol w="1252045"/>
                <a:gridCol w="2225858"/>
                <a:gridCol w="2225858"/>
                <a:gridCol w="2225858"/>
              </a:tblGrid>
              <a:tr h="685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Circuit type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Advantages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Disadvantages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Practical Applications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Batteries in Series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Arial"/>
                        </a:rPr>
                        <a:t>Batteries in Parallel</a:t>
                      </a:r>
                      <a:endParaRPr lang="en-CA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840" y="134076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Activity 12 – Solving Circuits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b="1" dirty="0" smtClean="0"/>
              <a:t>Look at the circuits on the following slides.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Solve the circuits calculating the voltage, current and any unknown resistances.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**RT Series = R1 + R2 + … + </a:t>
            </a:r>
            <a:r>
              <a:rPr lang="en-US" sz="2000" dirty="0" err="1" smtClean="0"/>
              <a:t>Rn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simply add the resistances found in the circuit</a:t>
            </a:r>
          </a:p>
          <a:p>
            <a:pPr eaLnBrk="1" hangingPunct="1"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ym typeface="Wingdings" pitchFamily="2" charset="2"/>
              </a:rPr>
              <a:t>**RT Parallel =                    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ym typeface="Wingdings" pitchFamily="2" charset="2"/>
              </a:rPr>
              <a:t>                               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Build the circuit on the simulator and make all measurements to verify your calculations.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797152"/>
            <a:ext cx="234026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Circuit 1</a:t>
            </a:r>
            <a:endParaRPr lang="en-CA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1412875"/>
            <a:ext cx="8586788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Circuit 2</a:t>
            </a:r>
            <a:endParaRPr lang="en-CA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928813"/>
            <a:ext cx="81946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Circuit 3</a:t>
            </a:r>
            <a:endParaRPr lang="en-CA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1927225"/>
            <a:ext cx="8024813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 to the following website and solve the given circuits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400" smtClean="0"/>
          </a:p>
          <a:p>
            <a:pPr algn="ctr">
              <a:buFontTx/>
              <a:buNone/>
            </a:pPr>
            <a:r>
              <a:rPr lang="en-US" sz="4400" smtClean="0">
                <a:solidFill>
                  <a:srgbClr val="FF0000"/>
                </a:solidFill>
              </a:rPr>
              <a:t>Click Here</a:t>
            </a:r>
            <a:endParaRPr lang="en-US" sz="4400" smtClean="0">
              <a:solidFill>
                <a:srgbClr val="FF0000"/>
              </a:solidFill>
              <a:hlinkClick r:id="rId3"/>
            </a:endParaRPr>
          </a:p>
          <a:p>
            <a:endParaRPr lang="en-US" sz="2000" u="sng" smtClean="0">
              <a:hlinkClick r:id="rId3"/>
            </a:endParaRPr>
          </a:p>
        </p:txBody>
      </p:sp>
      <p:pic>
        <p:nvPicPr>
          <p:cNvPr id="27652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4857750"/>
            <a:ext cx="72374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4214813" y="3286125"/>
            <a:ext cx="714375" cy="12858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Activity 1 –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To become familiar with the program create a chart like the chart below and include all of the items you can use in the program. (Hint: Don’t forget the grab bag)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8306" name="Group 114"/>
          <p:cNvGraphicFramePr>
            <a:graphicFrameLocks noGrp="1"/>
          </p:cNvGraphicFramePr>
          <p:nvPr>
            <p:ph sz="half" idx="4294967295"/>
          </p:nvPr>
        </p:nvGraphicFramePr>
        <p:xfrm>
          <a:off x="539750" y="3500438"/>
          <a:ext cx="7715250" cy="2843213"/>
        </p:xfrm>
        <a:graphic>
          <a:graphicData uri="http://schemas.openxmlformats.org/drawingml/2006/table">
            <a:tbl>
              <a:tblPr/>
              <a:tblGrid>
                <a:gridCol w="1928813"/>
                <a:gridCol w="1928812"/>
                <a:gridCol w="1928813"/>
                <a:gridCol w="1928812"/>
              </a:tblGrid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Circuit 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Circuit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 bulb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Electrical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Converts electrical energy into light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Activity 2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Now lets practice using some of the circuit elements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Grab a wire by clicking and dragging it from the left.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Practice changing the shape (length and direction) of the wire by clicking and dragging on one end of the wire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Grab a battery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Attach the battery to the wire – Grab the end of the wire nearest the battery and move it to one of the ends of the battery and let go.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 connection is made when the circles at the end of the device appear shaded.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Check your connection by clicking and dragging the battery. If a connection is made, the wire will move with the battery to maintain the connection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Break the connection – Right click on the connection and select “Split Junction”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Activity 3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Now lets build a simple circuit. Use wires between each part of the circuit.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Connect a battery to a switch.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Connect the other end of the switch to a light bulb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Connect the other end of the light bulb to the free end of the battery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Draw a circuit diagram of your circuit.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Observe the brightness of the bulb.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Observe and record the direction of the electron flow.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Activity 4 –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Now we will learn how to use some of the measurement devices.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Start with the circuit you created in activity 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Add a voltmeter that measures the voltage across the battery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Break the connection between the battery and the switch. Add an ammeter in between them. (Note: You are not permitted to use the non contact ammeter.)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Record the current and the voltage.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Using Ohm’s Law, calculate the resistance of the light bulb.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Circuits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Activity 5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Now lets learn how to change the properties of the objects we have selected.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Start over with the circuit you built in activity 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Changing the resistance – Right click on the light bulb.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		    Select “Change Resistance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		    Change the resistance to 5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, 9 </a:t>
            </a:r>
            <a:r>
              <a:rPr lang="el-GR" sz="2000" smtClean="0">
                <a:cs typeface="Arial" charset="0"/>
              </a:rPr>
              <a:t>Ω</a:t>
            </a: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Observe and record the brightness of the bulb for each resistance.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Changing the voltage – Right click on the battery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				Reset the battery to 0 </a:t>
            </a:r>
            <a:r>
              <a:rPr lang="el-GR" sz="2000" smtClean="0">
                <a:cs typeface="Arial" charset="0"/>
              </a:rPr>
              <a:t>Ω</a:t>
            </a:r>
            <a:r>
              <a:rPr lang="en-US" sz="2000" smtClean="0"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				Select Change Voltage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				Change the voltage to 18 V, 3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cs typeface="Arial" charset="0"/>
              </a:rPr>
              <a:t>Observe and record the brightness of the bulb for each voltage.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cs typeface="Arial" charset="0"/>
              </a:rPr>
              <a:t>Fill in the chart on the next slide: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5</a:t>
            </a:r>
            <a:endParaRPr lang="en-C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1857375"/>
          <a:ext cx="8072496" cy="4561063"/>
        </p:xfrm>
        <a:graphic>
          <a:graphicData uri="http://schemas.openxmlformats.org/drawingml/2006/table">
            <a:tbl>
              <a:tblPr/>
              <a:tblGrid>
                <a:gridCol w="4036248"/>
                <a:gridCol w="4036248"/>
              </a:tblGrid>
              <a:tr h="1219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/>
                          <a:ea typeface="Times New Roman"/>
                          <a:cs typeface="Arial"/>
                        </a:rPr>
                        <a:t>Resistance and Voltage of the Battery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/>
                          <a:ea typeface="Times New Roman"/>
                          <a:cs typeface="Arial"/>
                        </a:rPr>
                        <a:t>Light Bulb Brightness (Rank 1-10; 10 = brightest)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5 Ω, 9V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8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9.0 Ω, 9V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8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0 </a:t>
                      </a:r>
                      <a:r>
                        <a:rPr lang="el-GR" sz="2800">
                          <a:latin typeface="Arial"/>
                          <a:ea typeface="Times New Roman"/>
                          <a:cs typeface="Arial"/>
                        </a:rPr>
                        <a:t>Ω</a:t>
                      </a: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, 18 V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0 </a:t>
                      </a:r>
                      <a:r>
                        <a:rPr lang="el-GR" sz="2800">
                          <a:latin typeface="Arial"/>
                          <a:ea typeface="Times New Roman"/>
                          <a:cs typeface="Arial"/>
                        </a:rPr>
                        <a:t>Ω</a:t>
                      </a:r>
                      <a:r>
                        <a:rPr lang="en-US" sz="2800">
                          <a:latin typeface="Arial"/>
                          <a:ea typeface="Times New Roman"/>
                          <a:cs typeface="Arial"/>
                        </a:rPr>
                        <a:t>, 3 V</a:t>
                      </a:r>
                      <a:endParaRPr lang="en-CA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1650</Words>
  <Application>Microsoft Macintosh PowerPoint</Application>
  <PresentationFormat>On-screen Show (4:3)</PresentationFormat>
  <Paragraphs>344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Times New Roman</vt:lpstr>
      <vt:lpstr>Wingdings</vt:lpstr>
      <vt:lpstr>Arial</vt:lpstr>
      <vt:lpstr>Default Design</vt:lpstr>
      <vt:lpstr>Electric Circuits Online Lab</vt:lpstr>
      <vt:lpstr>Online Circuits Simulator</vt:lpstr>
      <vt:lpstr>Electric Circuits</vt:lpstr>
      <vt:lpstr>Electric Circuits</vt:lpstr>
      <vt:lpstr>Electric Circuits</vt:lpstr>
      <vt:lpstr>Electric Circuits</vt:lpstr>
      <vt:lpstr>Electric Circuits</vt:lpstr>
      <vt:lpstr>Electric Circuits</vt:lpstr>
      <vt:lpstr>Activity 5</vt:lpstr>
      <vt:lpstr>Electric Circuits</vt:lpstr>
      <vt:lpstr>Electric Circuits</vt:lpstr>
      <vt:lpstr>Activity 7</vt:lpstr>
      <vt:lpstr>Electric Circuits</vt:lpstr>
      <vt:lpstr>Activity 8</vt:lpstr>
      <vt:lpstr>Electric Circuits</vt:lpstr>
      <vt:lpstr>Activity 9</vt:lpstr>
      <vt:lpstr>Electric Circuits</vt:lpstr>
      <vt:lpstr>Activity 10</vt:lpstr>
      <vt:lpstr>Electric Circuits</vt:lpstr>
      <vt:lpstr>Activity 11</vt:lpstr>
      <vt:lpstr>Electric Circuits</vt:lpstr>
      <vt:lpstr>Electric Circuits</vt:lpstr>
      <vt:lpstr>Circuit 1</vt:lpstr>
      <vt:lpstr>Circuit 2</vt:lpstr>
      <vt:lpstr>Circuit 3</vt:lpstr>
      <vt:lpstr>Go to the following website and solve the given circuits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2013-09-13T14:57:28Z</dcterms:created>
  <dcterms:modified xsi:type="dcterms:W3CDTF">2016-05-09T18:09:13Z</dcterms:modified>
</cp:coreProperties>
</file>